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979" r:id="rId2"/>
    <p:sldId id="1364" r:id="rId3"/>
    <p:sldId id="1864" r:id="rId4"/>
    <p:sldId id="1860" r:id="rId5"/>
    <p:sldId id="1861" r:id="rId6"/>
    <p:sldId id="1865" r:id="rId7"/>
    <p:sldId id="282" r:id="rId8"/>
    <p:sldId id="264" r:id="rId9"/>
    <p:sldId id="265" r:id="rId10"/>
    <p:sldId id="539" r:id="rId11"/>
    <p:sldId id="1616" r:id="rId12"/>
    <p:sldId id="571" r:id="rId13"/>
    <p:sldId id="1862" r:id="rId14"/>
    <p:sldId id="1863" r:id="rId15"/>
    <p:sldId id="257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85"/>
    <p:restoredTop sz="96327"/>
  </p:normalViewPr>
  <p:slideViewPr>
    <p:cSldViewPr snapToGrid="0">
      <p:cViewPr varScale="1">
        <p:scale>
          <a:sx n="86" d="100"/>
          <a:sy n="86" d="100"/>
        </p:scale>
        <p:origin x="7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192B-406A-2148-9FC9-9E5F0336420D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0F06-1089-9342-A85E-DC117AEF85B6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20ED-EE8C-2C44-8808-D331A57C2A9F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C6D7D-3565-AC41-AE49-48BAD3107912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EA111-26C5-4F42-9BE7-44283C4AB86C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5A37-657D-EA45-8D9C-AAC4E4E84598}" type="datetime1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3C35-366E-A140-B732-4C0FAE117C86}" type="datetime1">
              <a:rPr lang="en-US" smtClean="0"/>
              <a:t>2/28/2024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1110-6E37-4B4C-AEF7-2EE5BEAF91EC}" type="datetime1">
              <a:rPr lang="en-US" smtClean="0"/>
              <a:t>2/28/2024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399E-551D-B94D-A957-75CFAAF6178D}" type="datetime1">
              <a:rPr lang="en-US" smtClean="0"/>
              <a:t>2/28/2024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9FD13-1789-6E48-9D8B-455878C90724}" type="datetime1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7934-A291-E144-8BC7-516CA772906B}" type="datetime1">
              <a:rPr lang="en-US" smtClean="0"/>
              <a:t>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DB204-AD48-CE44-BF15-702D5D07C4B2}" type="datetime1">
              <a:rPr lang="en-US" smtClean="0"/>
              <a:t>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/>
          </a:bodyPr>
          <a:lstStyle/>
          <a:p>
            <a:r>
              <a:rPr lang="en-US" sz="3200" dirty="0"/>
              <a:t>WSDM-2024 Tutorial:</a:t>
            </a:r>
            <a:br>
              <a:rPr lang="en-US" sz="3200" dirty="0"/>
            </a:br>
            <a:r>
              <a:rPr lang="en-US" sz="2800" dirty="0"/>
              <a:t>Some Useful Things to Know When Combining IR and NLP: </a:t>
            </a:r>
            <a:br>
              <a:rPr lang="en-US" sz="2800" dirty="0"/>
            </a:br>
            <a:r>
              <a:rPr lang="en-US" sz="2800" dirty="0"/>
              <a:t>The Easy, the Hard and the Ugly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Palo Alto,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65B5D1-CF22-A35F-514E-CA965B08C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304" y="0"/>
            <a:ext cx="2395818" cy="23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1"/>
            <a:r>
              <a:rPr lang="en-US" dirty="0"/>
              <a:t>Two queries of two terms … </a:t>
            </a:r>
          </a:p>
          <a:p>
            <a:pPr lvl="1"/>
            <a:r>
              <a:rPr lang="en-US" dirty="0"/>
              <a:t>… looking each time to at most two pages and doing two clicks per page</a:t>
            </a:r>
          </a:p>
          <a:p>
            <a:pPr lvl="1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A7F87-C24F-6315-7B83-75C87DA7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47300-DD44-E8D3-DC7E-A63277B2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and information 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72F-4E2C-CCAA-ED27-DDE1F1CB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0A4E6-43DB-6C81-FF41-092C44E1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2F4F8-AF80-22D0-78AA-BC1725D9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6C236-FAC1-A59C-6B36-40550DA1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At a high level, more or less the same</a:t>
            </a:r>
          </a:p>
          <a:p>
            <a:r>
              <a:rPr lang="en-US" dirty="0"/>
              <a:t>Indexing and retrieval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chose from</a:t>
            </a:r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pPr lvl="1"/>
            <a:r>
              <a:rPr lang="en-US" dirty="0"/>
              <a:t>Web: 10-blue links </a:t>
            </a:r>
          </a:p>
          <a:p>
            <a:r>
              <a:rPr lang="en-US" dirty="0"/>
              <a:t>ChatGPT-like</a:t>
            </a:r>
          </a:p>
          <a:p>
            <a:pPr lvl="1"/>
            <a:r>
              <a:rPr lang="en-US" dirty="0"/>
              <a:t>Answer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95A0D0-337E-9512-AE3B-A885B93B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13</a:t>
            </a:fld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73F51A-CBE5-40ED-B2FF-356976E13835}"/>
              </a:ext>
            </a:extLst>
          </p:cNvPr>
          <p:cNvCxnSpPr>
            <a:cxnSpLocks/>
          </p:cNvCxnSpPr>
          <p:nvPr/>
        </p:nvCxnSpPr>
        <p:spPr>
          <a:xfrm flipH="1" flipV="1">
            <a:off x="8646290" y="2854839"/>
            <a:ext cx="741937" cy="432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that new or just another iteration?</a:t>
            </a:r>
          </a:p>
          <a:p>
            <a:r>
              <a:rPr lang="en-US" dirty="0"/>
              <a:t>It is very easy to build prototypes and test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7C1D2-FF82-7A36-B954-E21E83D0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B2E426-8BCD-3316-4592-29A69B35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A61E5-26D2-A234-2A0D-BB87F081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 or company ready for your idea?</a:t>
            </a:r>
          </a:p>
          <a:p>
            <a:pPr lvl="1"/>
            <a:r>
              <a:rPr lang="en-US" dirty="0"/>
              <a:t>Immediate, medium, and long-term success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814DC-2953-B9DE-1BA7-4DF66B3B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CDA5B-81F5-38E6-8CE2-8CB156F6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16D2-4C39-4042-1EDA-5838B93D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E2DE0-9756-52A0-482B-0DFB0355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B203-8496-20FE-31BE-983F7630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0AB0-39E3-887B-07BA-4E7E4021A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Introduction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Conclusions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93833-05E0-185C-C0CB-FF00F076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0E3A6-46A4-42A3-7559-8139EBFA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need?</a:t>
            </a:r>
          </a:p>
          <a:p>
            <a:pPr lvl="1"/>
            <a:r>
              <a:rPr lang="en-US" dirty="0"/>
              <a:t> IR stack (indexing, crawling, ranking, query understanding, etc.)</a:t>
            </a:r>
          </a:p>
          <a:p>
            <a:pPr lvl="1"/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HEMU dimensions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2596-E916-36B8-74D8-6BB95AD18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ChatGPT-like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EECEF-1E27-53E2-0B0E-D4010A21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63A5-C0E7-4B21-B90E-82A577FE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back-end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3A442-08E8-4FE8-B87E-71CAC09C7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IR finds content in a collection (usually text) that satisfies an information need</a:t>
            </a:r>
          </a:p>
          <a:p>
            <a:r>
              <a:rPr lang="en-US" dirty="0"/>
              <a:t>Many NLP components and techniques in the tech stack</a:t>
            </a:r>
          </a:p>
          <a:p>
            <a:r>
              <a:rPr lang="en-US" dirty="0"/>
              <a:t>Classical IR systems don’t answer a question directly</a:t>
            </a:r>
          </a:p>
          <a:p>
            <a:r>
              <a:rPr lang="en-US" dirty="0"/>
              <a:t>10-blue links</a:t>
            </a:r>
          </a:p>
          <a:p>
            <a:r>
              <a:rPr lang="en-US" dirty="0"/>
              <a:t>Question Answering systems need experts curated data set</a:t>
            </a:r>
          </a:p>
          <a:p>
            <a:r>
              <a:rPr lang="en-US" dirty="0"/>
              <a:t>Pre-trained language models can produce prose that looks like an answer</a:t>
            </a:r>
          </a:p>
          <a:p>
            <a:r>
              <a:rPr lang="en-US" dirty="0"/>
              <a:t>Combination of IR and LLMs</a:t>
            </a:r>
          </a:p>
        </p:txBody>
      </p:sp>
    </p:spTree>
    <p:extLst>
      <p:ext uri="{BB962C8B-B14F-4D97-AF65-F5344CB8AC3E}">
        <p14:creationId xmlns:p14="http://schemas.microsoft.com/office/powerpoint/2010/main" val="2837979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189AD-F8A1-4101-99E6-3DE84A63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search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B2C62-876D-452A-851F-54CFB76CD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Two queries of two words …</a:t>
            </a:r>
          </a:p>
          <a:p>
            <a:pPr lvl="1"/>
            <a:r>
              <a:rPr lang="en-US" dirty="0"/>
              <a:t>… looking each time to at most two pages</a:t>
            </a:r>
          </a:p>
          <a:p>
            <a:pPr lvl="1"/>
            <a:r>
              <a:rPr lang="en-US" dirty="0"/>
              <a:t>… and doing two clicks per page</a:t>
            </a:r>
          </a:p>
          <a:p>
            <a:r>
              <a:rPr lang="en-US" dirty="0"/>
              <a:t>IR engine needs to guess what the user wants</a:t>
            </a:r>
          </a:p>
          <a:p>
            <a:r>
              <a:rPr lang="en-US" dirty="0"/>
              <a:t>Query intent</a:t>
            </a:r>
          </a:p>
          <a:p>
            <a:pPr lvl="1"/>
            <a:r>
              <a:rPr lang="en-US" dirty="0"/>
              <a:t>Navigational, informational, transactional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Normalization, spell correction, annotation, term expansion, query re-writing</a:t>
            </a:r>
          </a:p>
          <a:p>
            <a:r>
              <a:rPr lang="en-US" dirty="0"/>
              <a:t>Current search systems </a:t>
            </a:r>
          </a:p>
          <a:p>
            <a:pPr lvl="1"/>
            <a:r>
              <a:rPr lang="en-US" dirty="0"/>
              <a:t>Index, retrieve, and rank</a:t>
            </a:r>
          </a:p>
          <a:p>
            <a:pPr lvl="1"/>
            <a:r>
              <a:rPr lang="en-US" dirty="0"/>
              <a:t>Not many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61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B4AF-8DB0-4992-9B3E-169A1B77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terminology recap – document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B857C-11BB-4173-8920-E0CC903B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Classic search model</a:t>
            </a:r>
          </a:p>
          <a:p>
            <a:pPr lvl="1"/>
            <a:r>
              <a:rPr lang="en-US" dirty="0"/>
              <a:t>Documents and queries as vectors; cosine similarity as proxy for relevance</a:t>
            </a:r>
          </a:p>
          <a:p>
            <a:pPr lvl="1"/>
            <a:r>
              <a:rPr lang="en-US" dirty="0"/>
              <a:t>TF-IDF, BM25</a:t>
            </a:r>
          </a:p>
          <a:p>
            <a:r>
              <a:rPr lang="en-US" dirty="0"/>
              <a:t>Web search</a:t>
            </a:r>
          </a:p>
          <a:p>
            <a:pPr lvl="1"/>
            <a:r>
              <a:rPr lang="en-US" dirty="0"/>
              <a:t>Link structure as a large-scale voting system; PageRank</a:t>
            </a:r>
          </a:p>
          <a:p>
            <a:r>
              <a:rPr lang="en-US" dirty="0"/>
              <a:t>Learning to rank (LTR)</a:t>
            </a:r>
          </a:p>
          <a:p>
            <a:pPr lvl="1"/>
            <a:r>
              <a:rPr lang="en-US" dirty="0"/>
              <a:t>Use behavioral data to learn a ranking function</a:t>
            </a:r>
          </a:p>
          <a:p>
            <a:r>
              <a:rPr lang="en-US" dirty="0"/>
              <a:t>Neural-based ranking models</a:t>
            </a:r>
          </a:p>
          <a:p>
            <a:pPr lvl="1"/>
            <a:r>
              <a:rPr lang="en-US" dirty="0"/>
              <a:t>Use NNs to score or rank documents</a:t>
            </a:r>
          </a:p>
          <a:p>
            <a:r>
              <a:rPr lang="en-US" dirty="0"/>
              <a:t>Representation learning</a:t>
            </a:r>
          </a:p>
          <a:p>
            <a:pPr lvl="1"/>
            <a:r>
              <a:rPr lang="en-US" dirty="0"/>
              <a:t>Encode queries and documents into vector representations</a:t>
            </a:r>
          </a:p>
          <a:p>
            <a:pPr lvl="1"/>
            <a:r>
              <a:rPr lang="en-US" dirty="0"/>
              <a:t>Retrieval using nearest neighbor search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2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C67F-2879-4042-AF07-426480E9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41610" cy="1325563"/>
          </a:xfrm>
        </p:spPr>
        <p:txBody>
          <a:bodyPr/>
          <a:lstStyle/>
          <a:p>
            <a:r>
              <a:rPr lang="en-US" dirty="0"/>
              <a:t>Quick terminology recap – Question Answering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8D73F-A4BC-4727-8B65-DDD305BFA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 systems</a:t>
            </a:r>
          </a:p>
          <a:p>
            <a:pPr lvl="1"/>
            <a:r>
              <a:rPr lang="en-US" dirty="0"/>
              <a:t>Limited large-scale success</a:t>
            </a:r>
          </a:p>
          <a:p>
            <a:pPr lvl="1"/>
            <a:r>
              <a:rPr lang="en-US" dirty="0"/>
              <a:t>Answers are list of snippets from documents or provided by a human</a:t>
            </a:r>
          </a:p>
          <a:p>
            <a:r>
              <a:rPr lang="en-US" dirty="0"/>
              <a:t>NN approaches</a:t>
            </a:r>
          </a:p>
          <a:p>
            <a:pPr lvl="1"/>
            <a:r>
              <a:rPr lang="en-US" dirty="0"/>
              <a:t>Instead of ranking QA pairs, extract answer spans within passages</a:t>
            </a:r>
          </a:p>
          <a:p>
            <a:r>
              <a:rPr lang="en-US" dirty="0"/>
              <a:t>Open-domain</a:t>
            </a:r>
          </a:p>
          <a:p>
            <a:pPr lvl="1"/>
            <a:r>
              <a:rPr lang="en-US" dirty="0"/>
              <a:t>Retrieve relevant passages -&gt; machine reading comprehension -&gt; answer</a:t>
            </a:r>
          </a:p>
          <a:p>
            <a:r>
              <a:rPr lang="en-US" dirty="0"/>
              <a:t>Generative systems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4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5175</TotalTime>
  <Words>1058</Words>
  <Application>Microsoft Office PowerPoint</Application>
  <PresentationFormat>Widescreen</PresentationFormat>
  <Paragraphs>189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Office Theme</vt:lpstr>
      <vt:lpstr>WSDM-2024 Tutorial: Some Useful Things to Know When Combining IR and NLP:  The Easy, the Hard and the Ugly</vt:lpstr>
      <vt:lpstr>Disclaimer</vt:lpstr>
      <vt:lpstr>Tutorial agenda</vt:lpstr>
      <vt:lpstr>Introduction</vt:lpstr>
      <vt:lpstr>Information seeking</vt:lpstr>
      <vt:lpstr>The back-end side</vt:lpstr>
      <vt:lpstr>Typical search session</vt:lpstr>
      <vt:lpstr>Quick terminology recap – document retrieval</vt:lpstr>
      <vt:lpstr>Quick terminology recap – Question Answering</vt:lpstr>
      <vt:lpstr>Information needs and queries </vt:lpstr>
      <vt:lpstr>Users and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Alonso, Omar</cp:lastModifiedBy>
  <cp:revision>77</cp:revision>
  <dcterms:created xsi:type="dcterms:W3CDTF">2023-08-31T19:51:53Z</dcterms:created>
  <dcterms:modified xsi:type="dcterms:W3CDTF">2024-02-28T18:27:33Z</dcterms:modified>
</cp:coreProperties>
</file>

<file path=docProps/thumbnail.jpeg>
</file>